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4" r:id="rId5"/>
    <p:sldId id="281" r:id="rId6"/>
    <p:sldId id="282" r:id="rId7"/>
    <p:sldId id="283" r:id="rId8"/>
    <p:sldId id="285" r:id="rId9"/>
    <p:sldId id="272" r:id="rId10"/>
    <p:sldId id="286" r:id="rId11"/>
    <p:sldId id="277" r:id="rId12"/>
    <p:sldId id="28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70C0"/>
    <a:srgbClr val="F5B464"/>
    <a:srgbClr val="6491D4"/>
    <a:srgbClr val="EEE870"/>
    <a:srgbClr val="C670A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Year 5 Measuring Perimeter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5674924C-509F-4D9A-9938-06747EA21398}"/>
              </a:ext>
            </a:extLst>
          </p:cNvPr>
          <p:cNvSpPr/>
          <p:nvPr/>
        </p:nvSpPr>
        <p:spPr>
          <a:xfrm>
            <a:off x="2361111" y="2623453"/>
            <a:ext cx="4823083" cy="2551869"/>
          </a:xfrm>
          <a:prstGeom prst="wedgeEllipseCallout">
            <a:avLst>
              <a:gd name="adj1" fmla="val 55190"/>
              <a:gd name="adj2" fmla="val 34637"/>
            </a:avLst>
          </a:prstGeom>
          <a:noFill/>
          <a:ln w="69850">
            <a:solidFill>
              <a:srgbClr val="F5B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Are you ready to revise how to measure perimeter?</a:t>
            </a:r>
          </a:p>
        </p:txBody>
      </p:sp>
      <p:pic>
        <p:nvPicPr>
          <p:cNvPr id="1027" name="Picture 3" descr="27145461_468214916908565_128156848_o">
            <a:extLst>
              <a:ext uri="{FF2B5EF4-FFF2-40B4-BE49-F238E27FC236}">
                <a16:creationId xmlns:a16="http://schemas.microsoft.com/office/drawing/2014/main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7" t="33002" r="11740" b="48234"/>
          <a:stretch/>
        </p:blipFill>
        <p:spPr bwMode="auto">
          <a:xfrm>
            <a:off x="7324009" y="2303010"/>
            <a:ext cx="2814517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46718"/>
            <a:ext cx="121854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What is the perimeter of this shape?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3738" y="5431776"/>
            <a:ext cx="1151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i="1" dirty="0">
                <a:latin typeface="Century Gothic" panose="020B0502020202020204" pitchFamily="34" charset="0"/>
              </a:rPr>
              <a:t>+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 ______ </a:t>
            </a:r>
            <a:r>
              <a:rPr lang="en-GB" sz="2800" i="1" dirty="0">
                <a:latin typeface="Century Gothic" panose="020B0502020202020204" pitchFamily="34" charset="0"/>
              </a:rPr>
              <a:t>+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 ______ </a:t>
            </a:r>
            <a:r>
              <a:rPr lang="en-GB" sz="2800" i="1" dirty="0">
                <a:latin typeface="Century Gothic" panose="020B0502020202020204" pitchFamily="34" charset="0"/>
              </a:rPr>
              <a:t>+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 ______ </a:t>
            </a:r>
            <a:r>
              <a:rPr lang="en-GB" sz="2800" i="1" dirty="0">
                <a:latin typeface="Century Gothic" panose="020B0502020202020204" pitchFamily="34" charset="0"/>
              </a:rPr>
              <a:t>+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 ______</a:t>
            </a:r>
            <a:r>
              <a:rPr lang="en-GB" sz="2800" i="1" dirty="0">
                <a:latin typeface="Century Gothic" panose="020B0502020202020204" pitchFamily="34" charset="0"/>
              </a:rPr>
              <a:t> +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i="1" dirty="0">
                <a:latin typeface="Century Gothic" panose="020B0502020202020204" pitchFamily="34" charset="0"/>
              </a:rPr>
              <a:t>=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 ______ </a:t>
            </a:r>
            <a:r>
              <a:rPr lang="en-GB" sz="2800" dirty="0">
                <a:latin typeface="Century Gothic" panose="020B0502020202020204" pitchFamily="34" charset="0"/>
              </a:rPr>
              <a:t>cm</a:t>
            </a:r>
            <a:endParaRPr lang="en-GB" sz="2800" dirty="0"/>
          </a:p>
        </p:txBody>
      </p:sp>
      <p:sp>
        <p:nvSpPr>
          <p:cNvPr id="18" name="Rectangle 17"/>
          <p:cNvSpPr/>
          <p:nvPr/>
        </p:nvSpPr>
        <p:spPr>
          <a:xfrm rot="19134775">
            <a:off x="6489164" y="3028514"/>
            <a:ext cx="1330972" cy="22004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 rot="2934775">
            <a:off x="4749280" y="1927911"/>
            <a:ext cx="1330972" cy="3120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 rot="19134775">
            <a:off x="6431582" y="2997546"/>
            <a:ext cx="1296000" cy="20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 rot="19000205">
            <a:off x="4196655" y="27866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12cm</a:t>
            </a:r>
          </a:p>
        </p:txBody>
      </p:sp>
      <p:sp>
        <p:nvSpPr>
          <p:cNvPr id="23" name="TextBox 22"/>
          <p:cNvSpPr txBox="1"/>
          <p:nvPr/>
        </p:nvSpPr>
        <p:spPr>
          <a:xfrm rot="2874332">
            <a:off x="7040768" y="290922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13cm</a:t>
            </a:r>
          </a:p>
        </p:txBody>
      </p:sp>
      <p:sp>
        <p:nvSpPr>
          <p:cNvPr id="24" name="TextBox 23"/>
          <p:cNvSpPr txBox="1"/>
          <p:nvPr/>
        </p:nvSpPr>
        <p:spPr>
          <a:xfrm rot="19000205">
            <a:off x="7364328" y="457455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5cm</a:t>
            </a:r>
          </a:p>
        </p:txBody>
      </p:sp>
      <p:sp>
        <p:nvSpPr>
          <p:cNvPr id="25" name="TextBox 24"/>
          <p:cNvSpPr txBox="1"/>
          <p:nvPr/>
        </p:nvSpPr>
        <p:spPr>
          <a:xfrm rot="2960278">
            <a:off x="6546719" y="446617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8cm</a:t>
            </a:r>
          </a:p>
        </p:txBody>
      </p:sp>
      <p:sp>
        <p:nvSpPr>
          <p:cNvPr id="26" name="TextBox 25"/>
          <p:cNvSpPr txBox="1"/>
          <p:nvPr/>
        </p:nvSpPr>
        <p:spPr>
          <a:xfrm rot="19000205">
            <a:off x="5067380" y="382372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7cm</a:t>
            </a:r>
          </a:p>
        </p:txBody>
      </p:sp>
      <p:sp>
        <p:nvSpPr>
          <p:cNvPr id="27" name="TextBox 26"/>
          <p:cNvSpPr txBox="1"/>
          <p:nvPr/>
        </p:nvSpPr>
        <p:spPr>
          <a:xfrm rot="2874332">
            <a:off x="4017492" y="429689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1110977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350513" y="1242484"/>
            <a:ext cx="9490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227919" y="1452236"/>
            <a:ext cx="965469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When you are given a perimeter total, you can use this information to construct rectilinear shapes.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Remember…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perimeter is the total distance 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______ ______ </a:t>
            </a:r>
            <a:r>
              <a:rPr lang="en-GB" sz="2800" dirty="0">
                <a:latin typeface="Century Gothic" panose="020B0502020202020204" pitchFamily="34" charset="0"/>
              </a:rPr>
              <a:t>of the shape.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058596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051563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064541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8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3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186792" y="1242484"/>
            <a:ext cx="965469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How might I construct a rectilinear shape 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dirty="0">
                <a:latin typeface="Century Gothic" panose="020B0502020202020204" pitchFamily="34" charset="0"/>
              </a:rPr>
              <a:t>which has a total perimeter of 92cm?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Is this the only possibility?</a:t>
            </a:r>
          </a:p>
          <a:p>
            <a:r>
              <a:rPr lang="en-GB" dirty="0"/>
              <a:t> 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265128" y="2841157"/>
            <a:ext cx="1449975" cy="21074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426344" y="2841157"/>
            <a:ext cx="821264" cy="21074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3426344" y="2841157"/>
            <a:ext cx="5258583" cy="100148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350513" y="1242484"/>
            <a:ext cx="9490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400218" y="2841157"/>
            <a:ext cx="5346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7608" y="3855705"/>
            <a:ext cx="30175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60671" y="3842642"/>
            <a:ext cx="0" cy="110598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247713" y="3855705"/>
            <a:ext cx="0" cy="110598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3426344" y="2841157"/>
            <a:ext cx="1" cy="213387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728168" y="2828094"/>
            <a:ext cx="0" cy="214693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04570" y="4961694"/>
            <a:ext cx="88222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221587" y="4975032"/>
            <a:ext cx="14935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64511" y="2435169"/>
            <a:ext cx="106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27cm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77352" y="3648364"/>
            <a:ext cx="106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12cm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31705" y="3620689"/>
            <a:ext cx="106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12cm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77162" y="4993783"/>
            <a:ext cx="106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11cm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50244" y="3894311"/>
            <a:ext cx="96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13cm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019" y="4993783"/>
            <a:ext cx="88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4cm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12923" y="4261876"/>
            <a:ext cx="106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7cm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3294" y="4261876"/>
            <a:ext cx="106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7cm</a:t>
            </a:r>
          </a:p>
        </p:txBody>
      </p:sp>
    </p:spTree>
    <p:extLst>
      <p:ext uri="{BB962C8B-B14F-4D97-AF65-F5344CB8AC3E}">
        <p14:creationId xmlns:p14="http://schemas.microsoft.com/office/powerpoint/2010/main" val="51860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272134" y="1190866"/>
            <a:ext cx="968692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A farmer has 146km worth of fencing to use 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dirty="0">
                <a:latin typeface="Century Gothic" panose="020B0502020202020204" pitchFamily="34" charset="0"/>
              </a:rPr>
              <a:t>to construct a rectilinear pen for his cattle.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With a partner, can you find two possibilities 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dirty="0">
                <a:latin typeface="Century Gothic" panose="020B0502020202020204" pitchFamily="34" charset="0"/>
              </a:rPr>
              <a:t>for the shape of his field if he uses it all?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505" y="2311390"/>
            <a:ext cx="2772562" cy="2348382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739894" y="2634293"/>
            <a:ext cx="3682594" cy="1973227"/>
            <a:chOff x="1783040" y="2311390"/>
            <a:chExt cx="4438267" cy="251148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0852" y="2614752"/>
              <a:ext cx="1890455" cy="1148058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3040" y="2311390"/>
              <a:ext cx="1890455" cy="114805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499" y="3674817"/>
              <a:ext cx="1890455" cy="11480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22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How would you find the perimeter of this shape?</a:t>
            </a:r>
          </a:p>
        </p:txBody>
      </p:sp>
      <p:sp>
        <p:nvSpPr>
          <p:cNvPr id="3" name="Rectangle 2"/>
          <p:cNvSpPr/>
          <p:nvPr/>
        </p:nvSpPr>
        <p:spPr>
          <a:xfrm>
            <a:off x="2730832" y="2357869"/>
            <a:ext cx="4637109" cy="1465738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529262" y="3792085"/>
            <a:ext cx="3864610" cy="1465738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453794" y="2014611"/>
            <a:ext cx="56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7m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80182" y="2809718"/>
            <a:ext cx="77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2.5m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13486" y="3411821"/>
            <a:ext cx="56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461169" y="4370362"/>
            <a:ext cx="71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2.5m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96383" y="4861960"/>
            <a:ext cx="56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7m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05965" y="4370362"/>
            <a:ext cx="71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2.5m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33972" y="3453527"/>
            <a:ext cx="56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3m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011010" y="2882571"/>
            <a:ext cx="71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2.5m</a:t>
            </a:r>
          </a:p>
        </p:txBody>
      </p:sp>
      <p:sp>
        <p:nvSpPr>
          <p:cNvPr id="2" name="Flowchart: Process 1"/>
          <p:cNvSpPr/>
          <p:nvPr/>
        </p:nvSpPr>
        <p:spPr>
          <a:xfrm>
            <a:off x="5721604" y="3251903"/>
            <a:ext cx="1618811" cy="1024378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Process 19"/>
          <p:cNvSpPr/>
          <p:nvPr/>
        </p:nvSpPr>
        <p:spPr>
          <a:xfrm>
            <a:off x="5552749" y="3234941"/>
            <a:ext cx="1618811" cy="1024378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Process 23"/>
          <p:cNvSpPr/>
          <p:nvPr/>
        </p:nvSpPr>
        <p:spPr>
          <a:xfrm>
            <a:off x="4925962" y="2778020"/>
            <a:ext cx="1618811" cy="1024378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894718" y="1432296"/>
            <a:ext cx="101411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perimeter is the total distance 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______ ______ </a:t>
            </a:r>
            <a:r>
              <a:rPr lang="en-GB" sz="2800" dirty="0">
                <a:latin typeface="Century Gothic" panose="020B0502020202020204" pitchFamily="34" charset="0"/>
              </a:rPr>
              <a:t>of the shape.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To find the perimeter of a shape, we need to know the measurements of the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>
                <a:latin typeface="Century Gothic" panose="020B0502020202020204" pitchFamily="34" charset="0"/>
              </a:rPr>
              <a:t> and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>
                <a:latin typeface="Century Gothic" panose="020B0502020202020204" pitchFamily="34" charset="0"/>
              </a:rPr>
              <a:t> of a shape.</a:t>
            </a: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40486" y="954699"/>
            <a:ext cx="109797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287202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280169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293147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5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894718" y="1429815"/>
            <a:ext cx="99996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What would I need to do if I’m not given 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dirty="0">
                <a:latin typeface="Century Gothic" panose="020B0502020202020204" pitchFamily="34" charset="0"/>
              </a:rPr>
              <a:t>any measurements for the shape?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What equipment might I need to use?</a:t>
            </a: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5151183" y="1572071"/>
            <a:ext cx="1486683" cy="40690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4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894718" y="1429815"/>
            <a:ext cx="99996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When using a ruler to measure the length and 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dirty="0">
                <a:latin typeface="Century Gothic" panose="020B0502020202020204" pitchFamily="34" charset="0"/>
              </a:rPr>
              <a:t>width of the sides, what must I remember?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Which ruler is placed accurately? Does it matter?</a:t>
            </a: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2042402" y="2099552"/>
            <a:ext cx="1353338" cy="36487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18" y="3333598"/>
            <a:ext cx="5120325" cy="3615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7885920" y="2099553"/>
            <a:ext cx="1353338" cy="36487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872" y="3333597"/>
            <a:ext cx="5120325" cy="36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1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996289" y="1429815"/>
            <a:ext cx="1005391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When using a ruler I need to remember 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dirty="0">
                <a:latin typeface="Century Gothic" panose="020B0502020202020204" pitchFamily="34" charset="0"/>
              </a:rPr>
              <a:t>to place 0cm at the edge of the side.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length of the rectangle is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dirty="0">
                <a:latin typeface="Century Gothic" panose="020B0502020202020204" pitchFamily="34" charset="0"/>
              </a:rPr>
              <a:t>cm.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0" name="Rectangle 9"/>
          <p:cNvSpPr/>
          <p:nvPr/>
        </p:nvSpPr>
        <p:spPr>
          <a:xfrm rot="5400000">
            <a:off x="5013904" y="824042"/>
            <a:ext cx="1596329" cy="5954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396" y="3080462"/>
            <a:ext cx="8381252" cy="59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29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996289" y="1252391"/>
            <a:ext cx="1005391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When using a ruler I need to remember to place 0cm at the edge of the side.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width of the rectangle is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dirty="0">
                <a:latin typeface="Century Gothic" panose="020B0502020202020204" pitchFamily="34" charset="0"/>
              </a:rPr>
              <a:t>cm.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Do we need to measure the other sides? Why?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5123088" y="155303"/>
            <a:ext cx="1596329" cy="5954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7" r="73052" b="148"/>
          <a:stretch/>
        </p:blipFill>
        <p:spPr>
          <a:xfrm rot="5400000">
            <a:off x="7359824" y="2833742"/>
            <a:ext cx="2324097" cy="56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5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5013904" y="-762174"/>
            <a:ext cx="1596329" cy="5954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926391" y="3015587"/>
            <a:ext cx="77923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length =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dirty="0">
                <a:latin typeface="Century Gothic" panose="020B0502020202020204" pitchFamily="34" charset="0"/>
              </a:rPr>
              <a:t>cm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width </a:t>
            </a:r>
            <a:r>
              <a:rPr lang="en-GB" sz="2800" i="1" dirty="0">
                <a:latin typeface="Century Gothic" panose="020B0502020202020204" pitchFamily="34" charset="0"/>
              </a:rPr>
              <a:t>=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dirty="0">
                <a:latin typeface="Century Gothic" panose="020B0502020202020204" pitchFamily="34" charset="0"/>
              </a:rPr>
              <a:t>cm</a:t>
            </a:r>
          </a:p>
          <a:p>
            <a:pPr algn="ctr"/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dirty="0">
                <a:latin typeface="Century Gothic" panose="020B0502020202020204" pitchFamily="34" charset="0"/>
              </a:rPr>
              <a:t>+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 ______ </a:t>
            </a:r>
            <a:r>
              <a:rPr lang="en-GB" sz="2800" dirty="0">
                <a:latin typeface="Century Gothic" panose="020B0502020202020204" pitchFamily="34" charset="0"/>
              </a:rPr>
              <a:t>=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 ______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Double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 ______ </a:t>
            </a:r>
            <a:r>
              <a:rPr lang="en-GB" sz="2800" dirty="0">
                <a:latin typeface="Century Gothic" panose="020B0502020202020204" pitchFamily="34" charset="0"/>
              </a:rPr>
              <a:t>=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 ______</a:t>
            </a:r>
          </a:p>
          <a:p>
            <a:pPr algn="ctr"/>
            <a:endParaRPr lang="en-GB" sz="2800" i="1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perimeter of this rectangle =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dirty="0">
                <a:latin typeface="Century Gothic" panose="020B0502020202020204" pitchFamily="34" charset="0"/>
              </a:rPr>
              <a:t>cm.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1576015"/>
            <a:ext cx="8382000" cy="5900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7" r="73052" b="148"/>
          <a:stretch/>
        </p:blipFill>
        <p:spPr>
          <a:xfrm rot="5400000">
            <a:off x="7266400" y="1926297"/>
            <a:ext cx="2310186" cy="5618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601528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594495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607473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9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14" grpId="0"/>
      <p:bldP spid="14" grpId="1"/>
      <p:bldP spid="14" grpId="2"/>
      <p:bldP spid="15" grpId="0"/>
      <p:bldP spid="15" grpId="1"/>
      <p:bldP spid="15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5774"/>
            <a:ext cx="1218547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You can use the same method for measuring the sides of this shape.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Do you need to measure every side?</a:t>
            </a: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6" name="Rectangle 15"/>
          <p:cNvSpPr/>
          <p:nvPr/>
        </p:nvSpPr>
        <p:spPr>
          <a:xfrm rot="19134775">
            <a:off x="6489164" y="3028514"/>
            <a:ext cx="1330972" cy="22004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 rot="2934775">
            <a:off x="4749280" y="1927911"/>
            <a:ext cx="1330972" cy="3120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 rot="19134775">
            <a:off x="6431582" y="2997546"/>
            <a:ext cx="1296000" cy="20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32778" b="3751"/>
          <a:stretch/>
        </p:blipFill>
        <p:spPr>
          <a:xfrm rot="19120562">
            <a:off x="3108184" y="2433463"/>
            <a:ext cx="5622514" cy="5679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32778" b="3751"/>
          <a:stretch/>
        </p:blipFill>
        <p:spPr>
          <a:xfrm rot="2910879">
            <a:off x="4634248" y="3814901"/>
            <a:ext cx="5643138" cy="56791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6" r="62692" b="3252"/>
          <a:stretch/>
        </p:blipFill>
        <p:spPr>
          <a:xfrm rot="2910879">
            <a:off x="5031858" y="4662271"/>
            <a:ext cx="3085570" cy="56462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62953" b="416"/>
          <a:stretch/>
        </p:blipFill>
        <p:spPr>
          <a:xfrm rot="19120562">
            <a:off x="6925543" y="4553257"/>
            <a:ext cx="3175706" cy="58758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62953" b="416"/>
          <a:stretch/>
        </p:blipFill>
        <p:spPr>
          <a:xfrm rot="19133307">
            <a:off x="4243089" y="4217583"/>
            <a:ext cx="3066160" cy="58758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6" r="62692" b="3252"/>
          <a:stretch/>
        </p:blipFill>
        <p:spPr>
          <a:xfrm rot="2910879">
            <a:off x="2776683" y="4881673"/>
            <a:ext cx="3155086" cy="5646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9000205">
            <a:off x="4196655" y="27866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12cm</a:t>
            </a:r>
          </a:p>
        </p:txBody>
      </p:sp>
      <p:sp>
        <p:nvSpPr>
          <p:cNvPr id="32" name="TextBox 31"/>
          <p:cNvSpPr txBox="1"/>
          <p:nvPr/>
        </p:nvSpPr>
        <p:spPr>
          <a:xfrm rot="2874332">
            <a:off x="7040768" y="290922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13cm</a:t>
            </a:r>
          </a:p>
        </p:txBody>
      </p:sp>
      <p:sp>
        <p:nvSpPr>
          <p:cNvPr id="33" name="TextBox 32"/>
          <p:cNvSpPr txBox="1"/>
          <p:nvPr/>
        </p:nvSpPr>
        <p:spPr>
          <a:xfrm rot="19000205">
            <a:off x="7364328" y="457455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5cm</a:t>
            </a:r>
          </a:p>
        </p:txBody>
      </p:sp>
      <p:sp>
        <p:nvSpPr>
          <p:cNvPr id="34" name="TextBox 33"/>
          <p:cNvSpPr txBox="1"/>
          <p:nvPr/>
        </p:nvSpPr>
        <p:spPr>
          <a:xfrm rot="2960278">
            <a:off x="6546719" y="446617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8cm</a:t>
            </a:r>
          </a:p>
        </p:txBody>
      </p:sp>
      <p:sp>
        <p:nvSpPr>
          <p:cNvPr id="35" name="TextBox 34"/>
          <p:cNvSpPr txBox="1"/>
          <p:nvPr/>
        </p:nvSpPr>
        <p:spPr>
          <a:xfrm rot="19000205">
            <a:off x="5067380" y="382372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7cm</a:t>
            </a:r>
          </a:p>
        </p:txBody>
      </p:sp>
      <p:sp>
        <p:nvSpPr>
          <p:cNvPr id="37" name="TextBox 36"/>
          <p:cNvSpPr txBox="1"/>
          <p:nvPr/>
        </p:nvSpPr>
        <p:spPr>
          <a:xfrm rot="2874332">
            <a:off x="4017492" y="429689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23337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3" grpId="0"/>
      <p:bldP spid="34" grpId="0"/>
      <p:bldP spid="35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522</Words>
  <Application>Microsoft Office PowerPoint</Application>
  <PresentationFormat>Widescreen</PresentationFormat>
  <Paragraphs>255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ilyas uddin</cp:lastModifiedBy>
  <cp:revision>154</cp:revision>
  <dcterms:created xsi:type="dcterms:W3CDTF">2018-03-29T14:43:08Z</dcterms:created>
  <dcterms:modified xsi:type="dcterms:W3CDTF">2020-12-05T09:38:04Z</dcterms:modified>
  <cp:contentStatus/>
</cp:coreProperties>
</file>